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8" r:id="rId5"/>
    <p:sldId id="269" r:id="rId6"/>
    <p:sldId id="261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9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918447"/>
            <a:ext cx="7583488" cy="1470025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4/12/16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4320"/>
            <a:ext cx="3959352" cy="1691640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4608" y="264907"/>
            <a:ext cx="3959352" cy="6328186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0801"/>
            <a:ext cx="3959352" cy="3200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70048" y="6356350"/>
            <a:ext cx="162763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t>4/12/16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2808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38129"/>
            <a:ext cx="758952" cy="57607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38600"/>
            <a:ext cx="7620000" cy="990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ctr">
              <a:defRPr sz="3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265176"/>
            <a:ext cx="8458200" cy="369722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5042647"/>
            <a:ext cx="7620000" cy="1129553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4/12/16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D85AC8A2-C63C-49A4-89E9-2E4420D2ECA8}" type="datetimeFigureOut">
              <a:rPr lang="en-US" smtClean="0"/>
              <a:t>4/12/16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4/12/16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/>
          <a:srcRect r="14719"/>
          <a:stretch>
            <a:fillRect/>
          </a:stretch>
        </p:blipFill>
        <p:spPr>
          <a:xfrm>
            <a:off x="0" y="4482"/>
            <a:ext cx="779811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8600" y="457200"/>
            <a:ext cx="1219200" cy="5668963"/>
          </a:xfrm>
        </p:spPr>
        <p:txBody>
          <a:bodyPr vert="eaVert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457200"/>
            <a:ext cx="6383337" cy="56689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6356350"/>
            <a:ext cx="1066800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t>4/12/16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5400000" flipH="1">
            <a:off x="4421262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4/12/16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789081"/>
            <a:ext cx="7583488" cy="1470025"/>
          </a:xfrm>
        </p:spPr>
        <p:txBody>
          <a:bodyPr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4724400"/>
            <a:ext cx="7583487" cy="1385047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4/12/16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677371" y="2564085"/>
            <a:ext cx="1789259" cy="1729830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46984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66667"/>
          <a:stretch>
            <a:fillRect/>
          </a:stretch>
        </p:blipFill>
        <p:spPr>
          <a:xfrm>
            <a:off x="0" y="4572000"/>
            <a:ext cx="9144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71800"/>
            <a:ext cx="7583487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4724400"/>
            <a:ext cx="7583487" cy="13984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4/12/16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3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6791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4/12/16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6791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6791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4/12/16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4/12/16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/>
          <a:srcRect t="21046"/>
          <a:stretch>
            <a:fillRect/>
          </a:stretch>
        </p:blipFill>
        <p:spPr>
          <a:xfrm>
            <a:off x="0" y="1447800"/>
            <a:ext cx="9144000" cy="54146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4/12/16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3049"/>
            <a:ext cx="3962400" cy="1690221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401" y="273050"/>
            <a:ext cx="3959352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5104"/>
            <a:ext cx="3962400" cy="32004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67000" y="6356350"/>
            <a:ext cx="162261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t>4/12/16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1553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48338"/>
            <a:ext cx="762000" cy="57626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8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49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D85AC8A2-C63C-49A4-89E9-2E4420D2ECA8}" type="datetimeFigureOut">
              <a:rPr lang="en-US" smtClean="0"/>
              <a:t>4/12/16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047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Calisto MT" pitchFamily="18" charset="0"/>
        <a:buChar char="•"/>
        <a:defRPr sz="2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2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20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1711325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20002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2290763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25717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Op-Ed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7735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intended for an online audience</a:t>
            </a:r>
          </a:p>
          <a:p>
            <a:r>
              <a:rPr lang="en-US" dirty="0" smtClean="0"/>
              <a:t>That means you must take advantage of the genre</a:t>
            </a:r>
          </a:p>
          <a:p>
            <a:r>
              <a:rPr lang="en-US" dirty="0"/>
              <a:t>Your design must be </a:t>
            </a:r>
            <a:r>
              <a:rPr lang="en-US" dirty="0" smtClean="0"/>
              <a:t>professional, use color, borders, etc. because this is intended to be an online writing piece.</a:t>
            </a:r>
            <a:endParaRPr lang="en-US" dirty="0"/>
          </a:p>
          <a:p>
            <a:r>
              <a:rPr lang="en-US" dirty="0" smtClean="0"/>
              <a:t>use </a:t>
            </a:r>
            <a:r>
              <a:rPr lang="en-US" dirty="0"/>
              <a:t>graphics and text wrap</a:t>
            </a:r>
          </a:p>
          <a:p>
            <a:r>
              <a:rPr lang="en-US" dirty="0"/>
              <a:t>Text wrap – text that wraps around a graphic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1606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Wrap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                                           See how the text wraps 					around the image?</a:t>
            </a:r>
          </a:p>
        </p:txBody>
      </p:sp>
      <p:pic>
        <p:nvPicPr>
          <p:cNvPr id="4" name="Picture 3" descr="text-wrap-fina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463" y="1674409"/>
            <a:ext cx="3840480" cy="4451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6516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Text Wrap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0870" y="2005853"/>
            <a:ext cx="4425682" cy="3497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2338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This is a short paper, which makes it difficult. </a:t>
            </a:r>
          </a:p>
          <a:p>
            <a:r>
              <a:rPr lang="en-US" dirty="0" smtClean="0"/>
              <a:t>You must be concise in your writing.</a:t>
            </a:r>
          </a:p>
          <a:p>
            <a:r>
              <a:rPr lang="en-US" dirty="0" smtClean="0"/>
              <a:t>Be direct. To the point.</a:t>
            </a:r>
          </a:p>
          <a:p>
            <a:r>
              <a:rPr lang="en-US" dirty="0" smtClean="0"/>
              <a:t>Be clear. There should not only be a clear advocacy for policy change, but also a means/method/explanation of how this change will come about.</a:t>
            </a:r>
          </a:p>
          <a:p>
            <a:r>
              <a:rPr lang="en-US" dirty="0" smtClean="0"/>
              <a:t>It’s not enough to merely state your solution/policy change. You must also explain how it will work, or be put to use.</a:t>
            </a:r>
          </a:p>
        </p:txBody>
      </p:sp>
    </p:spTree>
    <p:extLst>
      <p:ext uri="{BB962C8B-B14F-4D97-AF65-F5344CB8AC3E}">
        <p14:creationId xmlns:p14="http://schemas.microsoft.com/office/powerpoint/2010/main" val="24429692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the op-ed you may write, or compose, the assignment in the genre of your choosing. </a:t>
            </a:r>
            <a:endParaRPr lang="en-US" dirty="0"/>
          </a:p>
          <a:p>
            <a:r>
              <a:rPr lang="en-US" dirty="0" smtClean="0"/>
              <a:t>If you want to make it a video, then do that, but it must be a minimum of 3 minutes</a:t>
            </a:r>
          </a:p>
          <a:p>
            <a:r>
              <a:rPr lang="en-US" dirty="0" smtClean="0"/>
              <a:t>If you compose a different visual argument (poster, etc.) then you must incorporate all rhetorical knowledge gained throughout the semester, and apply it accordingly.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923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online opinion piece?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/>
              <a:t>A piece of writing that expresses your opinion</a:t>
            </a:r>
          </a:p>
          <a:p>
            <a:pPr marL="45720" indent="0">
              <a:buNone/>
            </a:pPr>
            <a:r>
              <a:rPr lang="en-US" dirty="0"/>
              <a:t>Commonly found in magazines and newspapers</a:t>
            </a:r>
          </a:p>
          <a:p>
            <a:r>
              <a:rPr lang="en-US" dirty="0"/>
              <a:t>What does an Op-Ed do?</a:t>
            </a:r>
          </a:p>
          <a:p>
            <a:r>
              <a:rPr lang="en-US" dirty="0" smtClean="0"/>
              <a:t>The </a:t>
            </a:r>
            <a:r>
              <a:rPr lang="en-US" dirty="0"/>
              <a:t>Op-Ed advocates for a change in </a:t>
            </a:r>
            <a:r>
              <a:rPr lang="en-US" dirty="0" smtClean="0"/>
              <a:t>policy</a:t>
            </a:r>
          </a:p>
          <a:p>
            <a:r>
              <a:rPr lang="en-US" dirty="0" smtClean="0"/>
              <a:t>This should be familiar to you, especially after completing the Documentary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282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Your op-ed needs to advocate for a change in policy.</a:t>
            </a:r>
          </a:p>
          <a:p>
            <a:r>
              <a:rPr lang="en-US" dirty="0"/>
              <a:t>This means that your policy change must be clear and obviously stated.</a:t>
            </a:r>
          </a:p>
          <a:p>
            <a:r>
              <a:rPr lang="en-US" dirty="0"/>
              <a:t>Policy change – a major change in attitude or principle or point of view</a:t>
            </a:r>
          </a:p>
          <a:p>
            <a:r>
              <a:rPr lang="en-US" dirty="0"/>
              <a:t>It must be clear and specific.</a:t>
            </a:r>
          </a:p>
          <a:p>
            <a:r>
              <a:rPr lang="en-US" dirty="0"/>
              <a:t>The policy change is the emphasis of the online opinion piece.</a:t>
            </a:r>
          </a:p>
          <a:p>
            <a:r>
              <a:rPr lang="en-US" dirty="0"/>
              <a:t>You will use ethos, pathos and logos to persuade the audience.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07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Provide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the research from your Literature Review</a:t>
            </a:r>
          </a:p>
          <a:p>
            <a:r>
              <a:rPr lang="en-US" dirty="0"/>
              <a:t>Make sure that the research supports your argument</a:t>
            </a:r>
          </a:p>
          <a:p>
            <a:r>
              <a:rPr lang="en-US" dirty="0"/>
              <a:t>Correctly cite in text and on the Reference </a:t>
            </a:r>
            <a:r>
              <a:rPr lang="en-US" dirty="0" smtClean="0"/>
              <a:t>page</a:t>
            </a:r>
          </a:p>
          <a:p>
            <a:r>
              <a:rPr lang="en-US" smtClean="0"/>
              <a:t>Use 2 </a:t>
            </a:r>
            <a:r>
              <a:rPr lang="en-US" dirty="0" smtClean="0"/>
              <a:t>sources to support </a:t>
            </a:r>
            <a:r>
              <a:rPr lang="en-US" smtClean="0"/>
              <a:t>your argument.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891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persuade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Use rhetorical appeals</a:t>
            </a:r>
          </a:p>
          <a:p>
            <a:r>
              <a:rPr lang="en-US" dirty="0" smtClean="0"/>
              <a:t>Establish credibility</a:t>
            </a:r>
          </a:p>
          <a:p>
            <a:r>
              <a:rPr lang="en-US" dirty="0" smtClean="0"/>
              <a:t>If possible appeal to an emotion</a:t>
            </a:r>
          </a:p>
          <a:p>
            <a:r>
              <a:rPr lang="en-US" dirty="0" smtClean="0"/>
              <a:t>Use logic</a:t>
            </a:r>
          </a:p>
          <a:p>
            <a:r>
              <a:rPr lang="en-US" dirty="0"/>
              <a:t>Ethos – strong arguments, introduce your evidence</a:t>
            </a:r>
          </a:p>
          <a:p>
            <a:r>
              <a:rPr lang="en-US" dirty="0"/>
              <a:t>Pathos – strong strategies to appeal to the values of the readers</a:t>
            </a:r>
          </a:p>
          <a:p>
            <a:r>
              <a:rPr lang="en-US" dirty="0"/>
              <a:t>Logos – writer’s organizational structure supports the argument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371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to begin?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this point in the semester you know what the problem is concerning your semester topic.</a:t>
            </a:r>
          </a:p>
          <a:p>
            <a:r>
              <a:rPr lang="en-US" dirty="0"/>
              <a:t>You’ve done the research so you know the causes of the problem, the history of the problem and why it is relevant.</a:t>
            </a:r>
          </a:p>
          <a:p>
            <a:r>
              <a:rPr lang="en-US" dirty="0"/>
              <a:t>You’ve also begun thinking about some of the solutions</a:t>
            </a:r>
          </a:p>
          <a:p>
            <a:r>
              <a:rPr lang="en-US" dirty="0"/>
              <a:t>Now you put it all together and give your audience your opinion on the issue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732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begin?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Before you begin writing pick one clear solution to the problem that you think will solve it or help to solve it.</a:t>
            </a:r>
          </a:p>
          <a:p>
            <a:r>
              <a:rPr lang="en-US" dirty="0"/>
              <a:t>You are writing to convince and persuade the audience that your solution will work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905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I write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 usual begin by establishing the problem. In your introduction I should know exactly what the problem is and why it’s a problem</a:t>
            </a:r>
          </a:p>
          <a:p>
            <a:r>
              <a:rPr lang="en-US" dirty="0"/>
              <a:t>From this point you will go on to argue a solution.</a:t>
            </a:r>
          </a:p>
          <a:p>
            <a:r>
              <a:rPr lang="en-US" dirty="0"/>
              <a:t>Your solution should make sense and be realistic. </a:t>
            </a:r>
          </a:p>
          <a:p>
            <a:r>
              <a:rPr lang="en-US" dirty="0"/>
              <a:t>You don’t have a lot of space to write, so be clear and to the point</a:t>
            </a:r>
          </a:p>
        </p:txBody>
      </p:sp>
    </p:spTree>
    <p:extLst>
      <p:ext uri="{BB962C8B-B14F-4D97-AF65-F5344CB8AC3E}">
        <p14:creationId xmlns:p14="http://schemas.microsoft.com/office/powerpoint/2010/main" val="481028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• Clear introduction to issue. </a:t>
            </a:r>
          </a:p>
          <a:p>
            <a:r>
              <a:rPr lang="en-US" dirty="0"/>
              <a:t>• Effective, concise discussion of your issue’s problem and solution. </a:t>
            </a:r>
          </a:p>
          <a:p>
            <a:r>
              <a:rPr lang="en-US" dirty="0"/>
              <a:t>• Sophisticated development of logos, pathos, and ethos. </a:t>
            </a:r>
          </a:p>
          <a:p>
            <a:r>
              <a:rPr lang="nl-NL" dirty="0"/>
              <a:t>• </a:t>
            </a:r>
            <a:r>
              <a:rPr lang="nl-NL" dirty="0" smtClean="0"/>
              <a:t>500-750 </a:t>
            </a:r>
            <a:r>
              <a:rPr lang="nl-NL" dirty="0" err="1"/>
              <a:t>words</a:t>
            </a:r>
            <a:r>
              <a:rPr lang="nl-NL" dirty="0"/>
              <a:t> in </a:t>
            </a:r>
            <a:r>
              <a:rPr lang="nl-NL" dirty="0" err="1" smtClean="0"/>
              <a:t>length</a:t>
            </a:r>
            <a:r>
              <a:rPr lang="nl-NL" dirty="0" smtClean="0"/>
              <a:t>, or </a:t>
            </a:r>
            <a:r>
              <a:rPr lang="nl-NL" dirty="0" err="1" smtClean="0"/>
              <a:t>appropriate</a:t>
            </a:r>
            <a:r>
              <a:rPr lang="nl-NL" dirty="0" smtClean="0"/>
              <a:t> </a:t>
            </a:r>
            <a:r>
              <a:rPr lang="nl-NL" dirty="0" err="1" smtClean="0"/>
              <a:t>length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your</a:t>
            </a:r>
            <a:r>
              <a:rPr lang="nl-NL" dirty="0" smtClean="0"/>
              <a:t> </a:t>
            </a:r>
            <a:r>
              <a:rPr lang="nl-NL" dirty="0" err="1" smtClean="0"/>
              <a:t>chosen</a:t>
            </a:r>
            <a:r>
              <a:rPr lang="nl-NL" dirty="0" smtClean="0"/>
              <a:t> genre. </a:t>
            </a:r>
            <a:endParaRPr lang="nl-NL" dirty="0"/>
          </a:p>
          <a:p>
            <a:r>
              <a:rPr lang="nl-NL" dirty="0"/>
              <a:t>• </a:t>
            </a:r>
            <a:r>
              <a:rPr lang="nl-NL" dirty="0" err="1"/>
              <a:t>Adherence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APA format. </a:t>
            </a:r>
          </a:p>
          <a:p>
            <a:r>
              <a:rPr lang="nl-NL" dirty="0"/>
              <a:t>• </a:t>
            </a:r>
            <a:r>
              <a:rPr lang="nl-NL" dirty="0" err="1"/>
              <a:t>Use</a:t>
            </a:r>
            <a:r>
              <a:rPr lang="nl-NL" dirty="0"/>
              <a:t> of </a:t>
            </a:r>
            <a:r>
              <a:rPr lang="nl-NL" dirty="0" err="1"/>
              <a:t>concise</a:t>
            </a:r>
            <a:r>
              <a:rPr lang="nl-NL" dirty="0"/>
              <a:t> </a:t>
            </a:r>
            <a:r>
              <a:rPr lang="nl-NL" dirty="0" err="1"/>
              <a:t>language</a:t>
            </a:r>
            <a:r>
              <a:rPr lang="nl-NL" dirty="0"/>
              <a:t>. </a:t>
            </a:r>
          </a:p>
          <a:p>
            <a:r>
              <a:rPr lang="nl-NL" dirty="0"/>
              <a:t>• Correct </a:t>
            </a:r>
            <a:r>
              <a:rPr lang="nl-NL" dirty="0" err="1"/>
              <a:t>grammar</a:t>
            </a:r>
            <a:r>
              <a:rPr lang="nl-NL" dirty="0"/>
              <a:t>, </a:t>
            </a:r>
            <a:r>
              <a:rPr lang="nl-NL" dirty="0" err="1"/>
              <a:t>punctuation</a:t>
            </a:r>
            <a:r>
              <a:rPr lang="nl-NL" dirty="0"/>
              <a:t>, </a:t>
            </a:r>
            <a:r>
              <a:rPr lang="nl-NL" dirty="0" err="1"/>
              <a:t>and</a:t>
            </a:r>
            <a:r>
              <a:rPr lang="nl-NL" dirty="0"/>
              <a:t> spelling. </a:t>
            </a:r>
            <a:endParaRPr lang="nl-NL" dirty="0" smtClean="0"/>
          </a:p>
          <a:p>
            <a:r>
              <a:rPr lang="nl-NL" dirty="0" err="1" smtClean="0"/>
              <a:t>Text</a:t>
            </a:r>
            <a:r>
              <a:rPr lang="nl-NL" dirty="0" smtClean="0"/>
              <a:t> </a:t>
            </a:r>
            <a:r>
              <a:rPr lang="nl-NL" dirty="0" err="1" smtClean="0"/>
              <a:t>wrap</a:t>
            </a:r>
            <a:endParaRPr lang="nl-NL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9893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recedent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Precedent">
      <a:majorFont>
        <a:latin typeface="Perpetua Titling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Precedent.thmx</Template>
  <TotalTime>144</TotalTime>
  <Words>680</Words>
  <Application>Microsoft Macintosh PowerPoint</Application>
  <PresentationFormat>On-screen Show (4:3)</PresentationFormat>
  <Paragraphs>68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Precedent</vt:lpstr>
      <vt:lpstr>Op-Ed</vt:lpstr>
      <vt:lpstr>What is an online opinion piece?</vt:lpstr>
      <vt:lpstr>Policy Change</vt:lpstr>
      <vt:lpstr>Provide evidence</vt:lpstr>
      <vt:lpstr>How to persuade</vt:lpstr>
      <vt:lpstr>Where to begin?</vt:lpstr>
      <vt:lpstr>Where to begin?</vt:lpstr>
      <vt:lpstr>How do I write it?</vt:lpstr>
      <vt:lpstr>Assignment guidelines</vt:lpstr>
      <vt:lpstr>Design</vt:lpstr>
      <vt:lpstr>Text Wrap</vt:lpstr>
      <vt:lpstr>More Text Wrap Examples</vt:lpstr>
      <vt:lpstr>Review</vt:lpstr>
      <vt:lpstr>Genres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 F</dc:creator>
  <cp:lastModifiedBy>J F</cp:lastModifiedBy>
  <cp:revision>11</cp:revision>
  <dcterms:created xsi:type="dcterms:W3CDTF">2014-11-25T04:29:26Z</dcterms:created>
  <dcterms:modified xsi:type="dcterms:W3CDTF">2016-04-12T06:43:47Z</dcterms:modified>
</cp:coreProperties>
</file>